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7" r:id="rId2"/>
    <p:sldId id="259" r:id="rId3"/>
    <p:sldId id="260" r:id="rId4"/>
    <p:sldId id="274" r:id="rId5"/>
    <p:sldId id="280" r:id="rId6"/>
    <p:sldId id="270" r:id="rId7"/>
    <p:sldId id="261" r:id="rId8"/>
    <p:sldId id="275" r:id="rId9"/>
    <p:sldId id="268" r:id="rId10"/>
    <p:sldId id="271" r:id="rId11"/>
    <p:sldId id="272" r:id="rId12"/>
    <p:sldId id="264" r:id="rId13"/>
    <p:sldId id="262" r:id="rId14"/>
    <p:sldId id="269" r:id="rId15"/>
    <p:sldId id="257" r:id="rId16"/>
    <p:sldId id="27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80"/>
    <a:srgbClr val="FDFF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Grade Distribution: </a:t>
            </a:r>
            <a:endParaRPr lang="en-US" dirty="0"/>
          </a:p>
        </c:rich>
      </c:tx>
      <c:layout>
        <c:manualLayout>
          <c:xMode val="edge"/>
          <c:yMode val="edge"/>
          <c:x val="0.21645148703009301"/>
          <c:y val="8.0946319842492495E-3"/>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0.14548730640604099"/>
          <c:w val="0.723423138210054"/>
          <c:h val="0.792453848381382"/>
        </c:manualLayout>
      </c:layout>
      <c:pie3DChart>
        <c:varyColors val="1"/>
        <c:ser>
          <c:idx val="0"/>
          <c:order val="0"/>
          <c:tx>
            <c:strRef>
              <c:f>Sheet1!$B$1</c:f>
              <c:strCache>
                <c:ptCount val="1"/>
                <c:pt idx="0">
                  <c:v>Column1</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Sheet1!$A$2:$A$6</c:f>
              <c:strCache>
                <c:ptCount val="5"/>
                <c:pt idx="0">
                  <c:v>Tests</c:v>
                </c:pt>
                <c:pt idx="1">
                  <c:v>Quizzes</c:v>
                </c:pt>
                <c:pt idx="2">
                  <c:v>Classwork</c:v>
                </c:pt>
                <c:pt idx="3">
                  <c:v>Participation</c:v>
                </c:pt>
                <c:pt idx="4">
                  <c:v>Projects</c:v>
                </c:pt>
              </c:strCache>
            </c:strRef>
          </c:cat>
          <c:val>
            <c:numRef>
              <c:f>Sheet1!$B$2:$B$6</c:f>
              <c:numCache>
                <c:formatCode>General</c:formatCode>
                <c:ptCount val="5"/>
                <c:pt idx="0">
                  <c:v>40</c:v>
                </c:pt>
                <c:pt idx="1">
                  <c:v>20</c:v>
                </c:pt>
                <c:pt idx="2">
                  <c:v>10</c:v>
                </c:pt>
                <c:pt idx="3">
                  <c:v>10</c:v>
                </c:pt>
                <c:pt idx="4">
                  <c:v>20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9336880235686402"/>
          <c:y val="0.214593792883225"/>
          <c:w val="0.20394095491835401"/>
          <c:h val="0.48155539309636203"/>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124C3-F8F8-684E-8641-DA2CABA15CE2}" type="datetimeFigureOut">
              <a:rPr lang="en-US" smtClean="0"/>
              <a:t>8/15/2018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CB966-7E41-5549-B96E-DF7D8EA1CAD7}" type="slidenum">
              <a:rPr lang="en-US" smtClean="0"/>
              <a:t>‹#›</a:t>
            </a:fld>
            <a:endParaRPr lang="en-US"/>
          </a:p>
        </p:txBody>
      </p:sp>
    </p:spTree>
    <p:extLst>
      <p:ext uri="{BB962C8B-B14F-4D97-AF65-F5344CB8AC3E}">
        <p14:creationId xmlns:p14="http://schemas.microsoft.com/office/powerpoint/2010/main" val="8692869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CB966-7E41-5549-B96E-DF7D8EA1CAD7}" type="slidenum">
              <a:rPr lang="en-US" smtClean="0"/>
              <a:t>3</a:t>
            </a:fld>
            <a:endParaRPr lang="en-US"/>
          </a:p>
        </p:txBody>
      </p:sp>
    </p:spTree>
    <p:extLst>
      <p:ext uri="{BB962C8B-B14F-4D97-AF65-F5344CB8AC3E}">
        <p14:creationId xmlns:p14="http://schemas.microsoft.com/office/powerpoint/2010/main" val="22693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694371-26A4-AD45-8A9D-CB0023FD0F8D}"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184885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94371-26A4-AD45-8A9D-CB0023FD0F8D}"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135904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94371-26A4-AD45-8A9D-CB0023FD0F8D}"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387331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94371-26A4-AD45-8A9D-CB0023FD0F8D}"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124168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94371-26A4-AD45-8A9D-CB0023FD0F8D}"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273026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694371-26A4-AD45-8A9D-CB0023FD0F8D}"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356415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694371-26A4-AD45-8A9D-CB0023FD0F8D}" type="datetimeFigureOut">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146081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694371-26A4-AD45-8A9D-CB0023FD0F8D}" type="datetimeFigureOut">
              <a:rPr lang="en-US" smtClean="0"/>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129122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94371-26A4-AD45-8A9D-CB0023FD0F8D}" type="datetimeFigureOut">
              <a:rPr lang="en-US" smtClean="0"/>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45551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94371-26A4-AD45-8A9D-CB0023FD0F8D}"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293574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94371-26A4-AD45-8A9D-CB0023FD0F8D}"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33503-94E2-214B-A090-568641AF8BFA}" type="slidenum">
              <a:rPr lang="en-US" smtClean="0"/>
              <a:t>‹#›</a:t>
            </a:fld>
            <a:endParaRPr lang="en-US"/>
          </a:p>
        </p:txBody>
      </p:sp>
    </p:spTree>
    <p:extLst>
      <p:ext uri="{BB962C8B-B14F-4D97-AF65-F5344CB8AC3E}">
        <p14:creationId xmlns:p14="http://schemas.microsoft.com/office/powerpoint/2010/main" val="258599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94371-26A4-AD45-8A9D-CB0023FD0F8D}" type="datetimeFigureOut">
              <a:rPr lang="en-US" smtClean="0"/>
              <a:t>8/15/2018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33503-94E2-214B-A090-568641AF8BFA}" type="slidenum">
              <a:rPr lang="en-US" smtClean="0"/>
              <a:t>‹#›</a:t>
            </a:fld>
            <a:endParaRPr lang="en-US"/>
          </a:p>
        </p:txBody>
      </p:sp>
    </p:spTree>
    <p:extLst>
      <p:ext uri="{BB962C8B-B14F-4D97-AF65-F5344CB8AC3E}">
        <p14:creationId xmlns:p14="http://schemas.microsoft.com/office/powerpoint/2010/main" val="3853804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2612" y="70349"/>
            <a:ext cx="7457721" cy="2162580"/>
          </a:xfrm>
          <a:prstGeom prst="rect">
            <a:avLst/>
          </a:prstGeom>
        </p:spPr>
      </p:pic>
      <p:sp>
        <p:nvSpPr>
          <p:cNvPr id="6" name="TextBox 5"/>
          <p:cNvSpPr txBox="1"/>
          <p:nvPr/>
        </p:nvSpPr>
        <p:spPr>
          <a:xfrm>
            <a:off x="1385399" y="2153147"/>
            <a:ext cx="6320887" cy="5016758"/>
          </a:xfrm>
          <a:prstGeom prst="rect">
            <a:avLst/>
          </a:prstGeom>
          <a:noFill/>
        </p:spPr>
        <p:txBody>
          <a:bodyPr wrap="square" rtlCol="0">
            <a:spAutoFit/>
          </a:bodyPr>
          <a:lstStyle/>
          <a:p>
            <a:pPr algn="ctr"/>
            <a:r>
              <a:rPr lang="en-US" sz="4000" dirty="0" smtClean="0"/>
              <a:t>Laura Deans</a:t>
            </a:r>
            <a:endParaRPr lang="en-US" sz="4000" dirty="0" smtClean="0"/>
          </a:p>
          <a:p>
            <a:pPr algn="ctr"/>
            <a:r>
              <a:rPr lang="en-US" sz="4000" dirty="0" smtClean="0"/>
              <a:t>RSP Math 8</a:t>
            </a:r>
          </a:p>
          <a:p>
            <a:pPr algn="ctr"/>
            <a:endParaRPr lang="en-US" sz="4000" dirty="0" smtClean="0"/>
          </a:p>
          <a:p>
            <a:pPr algn="ctr"/>
            <a:endParaRPr lang="en-US" sz="4000" dirty="0"/>
          </a:p>
          <a:p>
            <a:pPr algn="ctr"/>
            <a:endParaRPr lang="en-US" sz="4000" dirty="0" smtClean="0"/>
          </a:p>
          <a:p>
            <a:pPr algn="ctr"/>
            <a:endParaRPr lang="en-US" sz="4000" dirty="0"/>
          </a:p>
          <a:p>
            <a:pPr algn="ctr"/>
            <a:r>
              <a:rPr lang="en-US" sz="4000" dirty="0" smtClean="0"/>
              <a:t>Have a seat anywhere</a:t>
            </a:r>
          </a:p>
          <a:p>
            <a:pPr algn="ctr"/>
            <a:endParaRPr lang="en-US" sz="4000" dirty="0"/>
          </a:p>
        </p:txBody>
      </p:sp>
      <p:pic>
        <p:nvPicPr>
          <p:cNvPr id="8" name="Picture 7" descr="welc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814" y="4706275"/>
            <a:ext cx="6443472" cy="17983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5871" y="1800799"/>
            <a:ext cx="2557249" cy="335763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0" y="1800799"/>
            <a:ext cx="3198326" cy="3134720"/>
          </a:xfrm>
          <a:prstGeom prst="rect">
            <a:avLst/>
          </a:prstGeom>
        </p:spPr>
      </p:pic>
    </p:spTree>
    <p:extLst>
      <p:ext uri="{BB962C8B-B14F-4D97-AF65-F5344CB8AC3E}">
        <p14:creationId xmlns:p14="http://schemas.microsoft.com/office/powerpoint/2010/main" val="2750779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94611"/>
            <a:ext cx="8229600" cy="4525963"/>
          </a:xfrm>
        </p:spPr>
        <p:txBody>
          <a:bodyPr>
            <a:normAutofit/>
          </a:bodyPr>
          <a:lstStyle/>
          <a:p>
            <a:pPr marL="0" indent="0">
              <a:buNone/>
            </a:pPr>
            <a:r>
              <a:rPr lang="en-US" sz="2200" dirty="0"/>
              <a:t>The purpose </a:t>
            </a:r>
            <a:r>
              <a:rPr lang="en-US" sz="2200" dirty="0" smtClean="0"/>
              <a:t>of an </a:t>
            </a:r>
            <a:r>
              <a:rPr lang="en-US" sz="2200" b="1" dirty="0" smtClean="0"/>
              <a:t>Interactive</a:t>
            </a:r>
            <a:r>
              <a:rPr lang="en-US" sz="2200" dirty="0"/>
              <a:t> Student </a:t>
            </a:r>
            <a:r>
              <a:rPr lang="en-US" sz="2200" b="1" dirty="0"/>
              <a:t>Notebook</a:t>
            </a:r>
            <a:r>
              <a:rPr lang="en-US" sz="2200" dirty="0"/>
              <a:t> is to enable </a:t>
            </a:r>
            <a:r>
              <a:rPr lang="en-US" sz="2200" dirty="0" smtClean="0"/>
              <a:t>your child </a:t>
            </a:r>
            <a:r>
              <a:rPr lang="en-US" sz="2200" dirty="0"/>
              <a:t>to be a creative, independent thinker and writer. </a:t>
            </a:r>
            <a:r>
              <a:rPr lang="en-US" sz="2200" b="1" dirty="0"/>
              <a:t>Interactive notebooks</a:t>
            </a:r>
            <a:r>
              <a:rPr lang="en-US" sz="2200" dirty="0"/>
              <a:t> will be used for class notes as well as for other activities in which you will be asked to express your own ideas and process the information presented in class</a:t>
            </a:r>
            <a:r>
              <a:rPr lang="en-US" sz="2200" dirty="0" smtClean="0"/>
              <a:t>. Interactive notebooks tend to have a learning curve, and we will learn as we go along. </a:t>
            </a:r>
          </a:p>
          <a:p>
            <a:pPr marL="0" indent="0">
              <a:buNone/>
            </a:pPr>
            <a:endParaRPr lang="en-US" sz="2200" dirty="0" smtClean="0"/>
          </a:p>
          <a:p>
            <a:pPr marL="0" indent="0">
              <a:buNone/>
            </a:pPr>
            <a:endParaRPr lang="en-US" sz="2200" dirty="0"/>
          </a:p>
        </p:txBody>
      </p:sp>
      <p:grpSp>
        <p:nvGrpSpPr>
          <p:cNvPr id="4" name="Group 3"/>
          <p:cNvGrpSpPr/>
          <p:nvPr/>
        </p:nvGrpSpPr>
        <p:grpSpPr>
          <a:xfrm>
            <a:off x="5124611" y="4257593"/>
            <a:ext cx="2622650" cy="2173111"/>
            <a:chOff x="1524000" y="4317999"/>
            <a:chExt cx="2622650" cy="2173111"/>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4124" b="93814" l="9653" r="89575">
                          <a14:foregroundMark x1="83398" y1="9278" x2="83398" y2="84021"/>
                          <a14:foregroundMark x1="12355" y1="12371" x2="19305" y2="84536"/>
                          <a14:foregroundMark x1="21622" y1="88660" x2="79537" y2="88660"/>
                          <a14:foregroundMark x1="11583" y1="57216" x2="11583" y2="91237"/>
                          <a14:foregroundMark x1="20849" y1="79381" x2="17375" y2="39691"/>
                          <a14:foregroundMark x1="14672" y1="6701" x2="84170" y2="5670"/>
                          <a14:foregroundMark x1="15444" y1="87113" x2="47490" y2="92784"/>
                          <a14:foregroundMark x1="12355" y1="34021" x2="11583" y2="6186"/>
                          <a14:foregroundMark x1="11197" y1="40206" x2="11197" y2="61340"/>
                        </a14:backgroundRemoval>
                      </a14:imgEffect>
                    </a14:imgLayer>
                  </a14:imgProps>
                </a:ext>
              </a:extLst>
            </a:blip>
            <a:srcRect l="14066" t="4938"/>
            <a:stretch/>
          </p:blipFill>
          <p:spPr>
            <a:xfrm>
              <a:off x="1524000" y="4317999"/>
              <a:ext cx="2622650" cy="2173111"/>
            </a:xfrm>
            <a:prstGeom prst="rect">
              <a:avLst/>
            </a:prstGeom>
          </p:spPr>
        </p:pic>
        <p:sp>
          <p:nvSpPr>
            <p:cNvPr id="6" name="Rectangle 5"/>
            <p:cNvSpPr/>
            <p:nvPr/>
          </p:nvSpPr>
          <p:spPr>
            <a:xfrm rot="21380648">
              <a:off x="1749580" y="4677840"/>
              <a:ext cx="1778707" cy="1384995"/>
            </a:xfrm>
            <a:prstGeom prst="rect">
              <a:avLst/>
            </a:prstGeom>
          </p:spPr>
          <p:txBody>
            <a:bodyPr wrap="square">
              <a:spAutoFit/>
            </a:bodyPr>
            <a:lstStyle/>
            <a:p>
              <a:r>
                <a:rPr lang="en-US" sz="1400" dirty="0" smtClean="0"/>
                <a:t>If you do not use INBs, delete this slide. The space below would be a great spot to be pictures of past student work!  </a:t>
              </a:r>
              <a:endParaRPr lang="en-US" sz="1400" dirty="0"/>
            </a:p>
          </p:txBody>
        </p:sp>
      </p:grpSp>
      <p:pic>
        <p:nvPicPr>
          <p:cNvPr id="7" name="Picture 6"/>
          <p:cNvPicPr>
            <a:picLocks noChangeAspect="1"/>
          </p:cNvPicPr>
          <p:nvPr/>
        </p:nvPicPr>
        <p:blipFill>
          <a:blip r:embed="rId4"/>
          <a:stretch>
            <a:fillRect/>
          </a:stretch>
        </p:blipFill>
        <p:spPr>
          <a:xfrm rot="906849">
            <a:off x="7485445" y="171384"/>
            <a:ext cx="1393422" cy="1787577"/>
          </a:xfrm>
          <a:prstGeom prst="rect">
            <a:avLst/>
          </a:prstGeom>
        </p:spPr>
      </p:pic>
      <p:pic>
        <p:nvPicPr>
          <p:cNvPr id="9" name="Picture 8"/>
          <p:cNvPicPr>
            <a:picLocks noChangeAspect="1"/>
          </p:cNvPicPr>
          <p:nvPr/>
        </p:nvPicPr>
        <p:blipFill>
          <a:blip r:embed="rId5"/>
          <a:stretch>
            <a:fillRect/>
          </a:stretch>
        </p:blipFill>
        <p:spPr>
          <a:xfrm>
            <a:off x="2304345" y="225778"/>
            <a:ext cx="4127500" cy="1270000"/>
          </a:xfrm>
          <a:prstGeom prst="rect">
            <a:avLst/>
          </a:prstGeom>
        </p:spPr>
      </p:pic>
    </p:spTree>
    <p:extLst>
      <p:ext uri="{BB962C8B-B14F-4D97-AF65-F5344CB8AC3E}">
        <p14:creationId xmlns:p14="http://schemas.microsoft.com/office/powerpoint/2010/main" val="174582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200" dirty="0" smtClean="0"/>
              <a:t>Students are required to keep a binder for this class. Binders contain all of their notes, quizzes, and classwork, including homework, reading exercises, interactive </a:t>
            </a:r>
            <a:r>
              <a:rPr lang="en-US" sz="2200" dirty="0" err="1" smtClean="0"/>
              <a:t>notebooking</a:t>
            </a:r>
            <a:r>
              <a:rPr lang="en-US" sz="2200" dirty="0" smtClean="0"/>
              <a:t>. Their binders will be very beneficial when studying for a test and will be graded {before every test/quarterly/etc.)</a:t>
            </a:r>
          </a:p>
          <a:p>
            <a:pPr marL="0" indent="0">
              <a:buNone/>
            </a:pPr>
            <a:endParaRPr lang="en-US" sz="2200" dirty="0"/>
          </a:p>
          <a:p>
            <a:pPr marL="0" indent="0">
              <a:buNone/>
            </a:pPr>
            <a:r>
              <a:rPr lang="en-US" sz="2200" dirty="0" smtClean="0"/>
              <a:t>Neatness counts! </a:t>
            </a:r>
          </a:p>
          <a:p>
            <a:pPr marL="0" indent="0">
              <a:buNone/>
            </a:pPr>
            <a:endParaRPr lang="en-US" sz="2200" dirty="0" smtClean="0"/>
          </a:p>
          <a:p>
            <a:pPr marL="0" indent="0">
              <a:buNone/>
            </a:pPr>
            <a:endParaRPr lang="en-US" sz="2200" dirty="0"/>
          </a:p>
        </p:txBody>
      </p:sp>
      <p:pic>
        <p:nvPicPr>
          <p:cNvPr id="4" name="Picture 3"/>
          <p:cNvPicPr>
            <a:picLocks noChangeAspect="1"/>
          </p:cNvPicPr>
          <p:nvPr/>
        </p:nvPicPr>
        <p:blipFill>
          <a:blip r:embed="rId2"/>
          <a:stretch>
            <a:fillRect/>
          </a:stretch>
        </p:blipFill>
        <p:spPr>
          <a:xfrm>
            <a:off x="5812265" y="3316110"/>
            <a:ext cx="2424389" cy="3243439"/>
          </a:xfrm>
          <a:prstGeom prst="rect">
            <a:avLst/>
          </a:prstGeom>
        </p:spPr>
      </p:pic>
      <p:grpSp>
        <p:nvGrpSpPr>
          <p:cNvPr id="5" name="Group 4"/>
          <p:cNvGrpSpPr/>
          <p:nvPr/>
        </p:nvGrpSpPr>
        <p:grpSpPr>
          <a:xfrm>
            <a:off x="2501961" y="4040433"/>
            <a:ext cx="2622650" cy="2173111"/>
            <a:chOff x="1524000" y="4317999"/>
            <a:chExt cx="2622650" cy="2173111"/>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4124" b="93814" l="9653" r="89575">
                          <a14:foregroundMark x1="83398" y1="9278" x2="83398" y2="84021"/>
                          <a14:foregroundMark x1="12355" y1="12371" x2="19305" y2="84536"/>
                          <a14:foregroundMark x1="21622" y1="88660" x2="79537" y2="88660"/>
                          <a14:foregroundMark x1="11583" y1="57216" x2="11583" y2="91237"/>
                          <a14:foregroundMark x1="20849" y1="79381" x2="17375" y2="39691"/>
                          <a14:foregroundMark x1="14672" y1="6701" x2="84170" y2="5670"/>
                          <a14:foregroundMark x1="15444" y1="87113" x2="47490" y2="92784"/>
                          <a14:foregroundMark x1="12355" y1="34021" x2="11583" y2="6186"/>
                          <a14:foregroundMark x1="11197" y1="40206" x2="11197" y2="61340"/>
                        </a14:backgroundRemoval>
                      </a14:imgEffect>
                    </a14:imgLayer>
                  </a14:imgProps>
                </a:ext>
              </a:extLst>
            </a:blip>
            <a:srcRect l="14066" t="4938"/>
            <a:stretch/>
          </p:blipFill>
          <p:spPr>
            <a:xfrm>
              <a:off x="1524000" y="4317999"/>
              <a:ext cx="2622650" cy="2173111"/>
            </a:xfrm>
            <a:prstGeom prst="rect">
              <a:avLst/>
            </a:prstGeom>
          </p:spPr>
        </p:pic>
        <p:sp>
          <p:nvSpPr>
            <p:cNvPr id="7" name="Rectangle 6"/>
            <p:cNvSpPr/>
            <p:nvPr/>
          </p:nvSpPr>
          <p:spPr>
            <a:xfrm rot="21380648">
              <a:off x="1749580" y="4785562"/>
              <a:ext cx="1778707" cy="1169551"/>
            </a:xfrm>
            <a:prstGeom prst="rect">
              <a:avLst/>
            </a:prstGeom>
          </p:spPr>
          <p:txBody>
            <a:bodyPr wrap="square">
              <a:spAutoFit/>
            </a:bodyPr>
            <a:lstStyle/>
            <a:p>
              <a:r>
                <a:rPr lang="en-US" sz="1400" dirty="0" smtClean="0"/>
                <a:t>Feel free to modify for your classroom! You may call them notebooks or have different policies, etc.  </a:t>
              </a:r>
              <a:endParaRPr lang="en-US" sz="1400" dirty="0"/>
            </a:p>
          </p:txBody>
        </p:sp>
      </p:grpSp>
      <p:pic>
        <p:nvPicPr>
          <p:cNvPr id="11" name="Picture 10"/>
          <p:cNvPicPr>
            <a:picLocks noChangeAspect="1"/>
          </p:cNvPicPr>
          <p:nvPr/>
        </p:nvPicPr>
        <p:blipFill>
          <a:blip r:embed="rId5"/>
          <a:stretch>
            <a:fillRect/>
          </a:stretch>
        </p:blipFill>
        <p:spPr>
          <a:xfrm>
            <a:off x="1779411" y="378178"/>
            <a:ext cx="6108700" cy="952500"/>
          </a:xfrm>
          <a:prstGeom prst="rect">
            <a:avLst/>
          </a:prstGeom>
        </p:spPr>
      </p:pic>
    </p:spTree>
    <p:extLst>
      <p:ext uri="{BB962C8B-B14F-4D97-AF65-F5344CB8AC3E}">
        <p14:creationId xmlns:p14="http://schemas.microsoft.com/office/powerpoint/2010/main" val="3123060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94556" y="28221"/>
            <a:ext cx="5966179" cy="1709319"/>
          </a:xfrm>
          <a:prstGeom prst="rect">
            <a:avLst/>
          </a:prstGeom>
        </p:spPr>
      </p:pic>
      <p:sp>
        <p:nvSpPr>
          <p:cNvPr id="8" name="TextBox 7"/>
          <p:cNvSpPr txBox="1"/>
          <p:nvPr/>
        </p:nvSpPr>
        <p:spPr>
          <a:xfrm>
            <a:off x="112889" y="1935096"/>
            <a:ext cx="8847667" cy="1938992"/>
          </a:xfrm>
          <a:prstGeom prst="rect">
            <a:avLst/>
          </a:prstGeom>
          <a:noFill/>
        </p:spPr>
        <p:txBody>
          <a:bodyPr wrap="square" rtlCol="0">
            <a:spAutoFit/>
          </a:bodyPr>
          <a:lstStyle/>
          <a:p>
            <a:pPr algn="ctr"/>
            <a:r>
              <a:rPr lang="en-US" sz="2000" dirty="0" smtClean="0"/>
              <a:t>As a classroom teacher, it is my duty to create an optimal learning environment for everybody in our class. If your child is disruptive, I will go over the expected behavior with them. I will communicate with you should any problems arise. </a:t>
            </a:r>
          </a:p>
          <a:p>
            <a:pPr algn="ctr"/>
            <a:endParaRPr lang="en-US" sz="2000" dirty="0"/>
          </a:p>
          <a:p>
            <a:pPr algn="ctr"/>
            <a:endParaRPr lang="en-US" sz="2000" dirty="0" smtClean="0"/>
          </a:p>
          <a:p>
            <a:pPr algn="ctr"/>
            <a:endParaRPr lang="en-US" sz="2000" dirty="0"/>
          </a:p>
        </p:txBody>
      </p:sp>
      <p:sp>
        <p:nvSpPr>
          <p:cNvPr id="9" name="Rounded Rectangle 8"/>
          <p:cNvSpPr/>
          <p:nvPr/>
        </p:nvSpPr>
        <p:spPr>
          <a:xfrm>
            <a:off x="296333" y="3993449"/>
            <a:ext cx="8452556" cy="21731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308577" y="3547866"/>
            <a:ext cx="4346222" cy="461665"/>
          </a:xfrm>
          <a:prstGeom prst="rect">
            <a:avLst/>
          </a:prstGeom>
          <a:noFill/>
        </p:spPr>
        <p:txBody>
          <a:bodyPr wrap="square" rtlCol="0">
            <a:spAutoFit/>
          </a:bodyPr>
          <a:lstStyle/>
          <a:p>
            <a:pPr algn="ctr"/>
            <a:r>
              <a:rPr lang="en-US" sz="2400" dirty="0" smtClean="0"/>
              <a:t>GENERAL COURSE OF ACTION: </a:t>
            </a:r>
            <a:endParaRPr lang="en-US" sz="2400" dirty="0"/>
          </a:p>
        </p:txBody>
      </p:sp>
      <p:sp>
        <p:nvSpPr>
          <p:cNvPr id="11" name="Oval 10"/>
          <p:cNvSpPr>
            <a:spLocks noChangeAspect="1"/>
          </p:cNvSpPr>
          <p:nvPr/>
        </p:nvSpPr>
        <p:spPr>
          <a:xfrm>
            <a:off x="620888" y="3993448"/>
            <a:ext cx="2173111" cy="2173111"/>
          </a:xfrm>
          <a:prstGeom prst="ellipse">
            <a:avLst/>
          </a:prstGeom>
          <a:solidFill>
            <a:srgbClr val="FDFF6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Problem will be addressed with student; reminded of expected behavior. </a:t>
            </a:r>
            <a:endParaRPr lang="en-US" dirty="0">
              <a:solidFill>
                <a:schemeClr val="tx1"/>
              </a:solidFill>
            </a:endParaRPr>
          </a:p>
        </p:txBody>
      </p:sp>
      <p:sp>
        <p:nvSpPr>
          <p:cNvPr id="12" name="Oval 11"/>
          <p:cNvSpPr>
            <a:spLocks noChangeAspect="1"/>
          </p:cNvSpPr>
          <p:nvPr/>
        </p:nvSpPr>
        <p:spPr>
          <a:xfrm>
            <a:off x="3369731" y="3993449"/>
            <a:ext cx="2173111" cy="2173111"/>
          </a:xfrm>
          <a:prstGeom prst="ellipse">
            <a:avLst/>
          </a:prstGeom>
          <a:solidFill>
            <a:srgbClr val="FDFF6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Problem will be addressed with student. Parent will be contacted. </a:t>
            </a:r>
            <a:endParaRPr lang="en-US" dirty="0">
              <a:solidFill>
                <a:schemeClr val="tx1"/>
              </a:solidFill>
            </a:endParaRPr>
          </a:p>
        </p:txBody>
      </p:sp>
      <p:sp>
        <p:nvSpPr>
          <p:cNvPr id="13" name="Oval 12"/>
          <p:cNvSpPr>
            <a:spLocks noChangeAspect="1"/>
          </p:cNvSpPr>
          <p:nvPr/>
        </p:nvSpPr>
        <p:spPr>
          <a:xfrm>
            <a:off x="6118576" y="3987753"/>
            <a:ext cx="2173111" cy="2173111"/>
          </a:xfrm>
          <a:prstGeom prst="ellipse">
            <a:avLst/>
          </a:prstGeom>
          <a:solidFill>
            <a:srgbClr val="FDFF6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Student will need to stay after school; if problems persist meeting will be held. </a:t>
            </a:r>
            <a:endParaRPr lang="en-US" dirty="0">
              <a:solidFill>
                <a:schemeClr val="tx1"/>
              </a:solidFill>
            </a:endParaRPr>
          </a:p>
        </p:txBody>
      </p:sp>
      <p:sp>
        <p:nvSpPr>
          <p:cNvPr id="20" name="Right Arrow 19"/>
          <p:cNvSpPr/>
          <p:nvPr/>
        </p:nvSpPr>
        <p:spPr>
          <a:xfrm>
            <a:off x="2793999" y="4795351"/>
            <a:ext cx="575732"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5542842" y="4795351"/>
            <a:ext cx="575732"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495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394176" y="327376"/>
            <a:ext cx="6449767" cy="1351845"/>
          </a:xfrm>
          <a:prstGeom prst="rect">
            <a:avLst/>
          </a:prstGeom>
        </p:spPr>
      </p:pic>
      <p:sp>
        <p:nvSpPr>
          <p:cNvPr id="11" name="TextBox 10"/>
          <p:cNvSpPr txBox="1"/>
          <p:nvPr/>
        </p:nvSpPr>
        <p:spPr>
          <a:xfrm>
            <a:off x="649111" y="1679221"/>
            <a:ext cx="8339667" cy="3434787"/>
          </a:xfrm>
          <a:prstGeom prst="rect">
            <a:avLst/>
          </a:prstGeom>
          <a:noFill/>
        </p:spPr>
        <p:txBody>
          <a:bodyPr wrap="square" rtlCol="0">
            <a:spAutoFit/>
          </a:bodyPr>
          <a:lstStyle/>
          <a:p>
            <a:pPr>
              <a:lnSpc>
                <a:spcPct val="130000"/>
              </a:lnSpc>
            </a:pPr>
            <a:r>
              <a:rPr lang="en-US" sz="2400" dirty="0" smtClean="0"/>
              <a:t>(in your subject area)</a:t>
            </a:r>
          </a:p>
          <a:p>
            <a:pPr marL="285750" indent="-285750">
              <a:lnSpc>
                <a:spcPct val="130000"/>
              </a:lnSpc>
              <a:buFont typeface="Lucida Grande"/>
              <a:buChar char="⭐"/>
            </a:pPr>
            <a:r>
              <a:rPr lang="en-US" sz="2400" dirty="0" smtClean="0"/>
              <a:t>Name of Test</a:t>
            </a:r>
          </a:p>
          <a:p>
            <a:pPr marL="285750" indent="-285750">
              <a:lnSpc>
                <a:spcPct val="130000"/>
              </a:lnSpc>
              <a:buFont typeface="Lucida Grande"/>
              <a:buChar char="⭐"/>
            </a:pPr>
            <a:r>
              <a:rPr lang="en-US" sz="2400" dirty="0" smtClean="0"/>
              <a:t>Month of Test</a:t>
            </a:r>
          </a:p>
          <a:p>
            <a:pPr marL="285750" indent="-285750">
              <a:lnSpc>
                <a:spcPct val="130000"/>
              </a:lnSpc>
              <a:buFont typeface="Lucida Grande"/>
              <a:buChar char="⭐"/>
            </a:pPr>
            <a:r>
              <a:rPr lang="en-US" sz="2400" dirty="0" smtClean="0"/>
              <a:t>Requirements (Depending on your state test, reasons will vary. Examples may include: students need it for college, students need it for graduation, data collection, etc. )</a:t>
            </a:r>
          </a:p>
          <a:p>
            <a:pPr marL="285750" indent="-285750">
              <a:lnSpc>
                <a:spcPct val="130000"/>
              </a:lnSpc>
              <a:buFont typeface="Lucida Grande"/>
              <a:buChar char="⭐"/>
            </a:pPr>
            <a:r>
              <a:rPr lang="en-US" sz="2400" dirty="0" smtClean="0"/>
              <a:t>Any additional info </a:t>
            </a:r>
          </a:p>
        </p:txBody>
      </p:sp>
    </p:spTree>
    <p:extLst>
      <p:ext uri="{BB962C8B-B14F-4D97-AF65-F5344CB8AC3E}">
        <p14:creationId xmlns:p14="http://schemas.microsoft.com/office/powerpoint/2010/main" val="3476892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299251"/>
          </a:xfrm>
        </p:spPr>
        <p:txBody>
          <a:bodyPr>
            <a:normAutofit/>
          </a:bodyPr>
          <a:lstStyle/>
          <a:p>
            <a:pPr marL="0" indent="0">
              <a:buNone/>
            </a:pPr>
            <a:r>
              <a:rPr lang="en-US" sz="2400" dirty="0" smtClean="0"/>
              <a:t>Email</a:t>
            </a:r>
            <a:r>
              <a:rPr lang="en-US" sz="2400" dirty="0" smtClean="0"/>
              <a:t>: Ldeans@lcusd.net</a:t>
            </a:r>
            <a:endParaRPr lang="en-US" sz="2400" dirty="0" smtClean="0"/>
          </a:p>
          <a:p>
            <a:pPr marL="0" indent="0">
              <a:buNone/>
            </a:pPr>
            <a:r>
              <a:rPr lang="en-US" sz="2400" dirty="0" smtClean="0"/>
              <a:t>Phone: </a:t>
            </a:r>
            <a:r>
              <a:rPr lang="en-US" sz="2400" dirty="0" smtClean="0"/>
              <a:t>Office phone:</a:t>
            </a:r>
            <a:endParaRPr lang="en-US" sz="2400" dirty="0" smtClean="0"/>
          </a:p>
          <a:p>
            <a:pPr marL="0" indent="0">
              <a:buNone/>
            </a:pPr>
            <a:r>
              <a:rPr lang="en-US" sz="2400" dirty="0" smtClean="0"/>
              <a:t>Office hours: </a:t>
            </a:r>
            <a:r>
              <a:rPr lang="en-US" sz="2400" dirty="0" smtClean="0"/>
              <a:t>By appointment </a:t>
            </a:r>
            <a:endParaRPr lang="en-US" sz="2400" dirty="0" smtClean="0"/>
          </a:p>
          <a:p>
            <a:pPr marL="0" indent="0">
              <a:buNone/>
            </a:pPr>
            <a:r>
              <a:rPr lang="en-US" sz="2400" dirty="0" smtClean="0"/>
              <a:t>Google Classroom</a:t>
            </a:r>
            <a:endParaRPr lang="en-US" sz="2400" dirty="0"/>
          </a:p>
        </p:txBody>
      </p:sp>
      <p:pic>
        <p:nvPicPr>
          <p:cNvPr id="4" name="Picture 3"/>
          <p:cNvPicPr>
            <a:picLocks noChangeAspect="1"/>
          </p:cNvPicPr>
          <p:nvPr/>
        </p:nvPicPr>
        <p:blipFill>
          <a:blip r:embed="rId2"/>
          <a:stretch>
            <a:fillRect/>
          </a:stretch>
        </p:blipFill>
        <p:spPr>
          <a:xfrm>
            <a:off x="6925733" y="419775"/>
            <a:ext cx="1484489" cy="1740636"/>
          </a:xfrm>
          <a:prstGeom prst="rect">
            <a:avLst/>
          </a:prstGeom>
        </p:spPr>
      </p:pic>
      <p:pic>
        <p:nvPicPr>
          <p:cNvPr id="6" name="Picture 5"/>
          <p:cNvPicPr>
            <a:picLocks noChangeAspect="1"/>
          </p:cNvPicPr>
          <p:nvPr/>
        </p:nvPicPr>
        <p:blipFill>
          <a:blip r:embed="rId3"/>
          <a:stretch>
            <a:fillRect/>
          </a:stretch>
        </p:blipFill>
        <p:spPr>
          <a:xfrm>
            <a:off x="2772833" y="184327"/>
            <a:ext cx="3162300" cy="1092200"/>
          </a:xfrm>
          <a:prstGeom prst="rect">
            <a:avLst/>
          </a:prstGeom>
        </p:spPr>
      </p:pic>
    </p:spTree>
    <p:extLst>
      <p:ext uri="{BB962C8B-B14F-4D97-AF65-F5344CB8AC3E}">
        <p14:creationId xmlns:p14="http://schemas.microsoft.com/office/powerpoint/2010/main" val="1286258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en hou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56" y="352099"/>
            <a:ext cx="9985994" cy="3144970"/>
          </a:xfrm>
          <a:prstGeom prst="rect">
            <a:avLst/>
          </a:prstGeom>
        </p:spPr>
      </p:pic>
      <p:sp>
        <p:nvSpPr>
          <p:cNvPr id="6" name="TextBox 5"/>
          <p:cNvSpPr txBox="1"/>
          <p:nvPr/>
        </p:nvSpPr>
        <p:spPr>
          <a:xfrm>
            <a:off x="1385399" y="2153147"/>
            <a:ext cx="6320887" cy="1323439"/>
          </a:xfrm>
          <a:prstGeom prst="rect">
            <a:avLst/>
          </a:prstGeom>
          <a:noFill/>
        </p:spPr>
        <p:txBody>
          <a:bodyPr wrap="square" rtlCol="0">
            <a:spAutoFit/>
          </a:bodyPr>
          <a:lstStyle/>
          <a:p>
            <a:pPr algn="ctr"/>
            <a:r>
              <a:rPr lang="en-US" sz="4000" dirty="0" smtClean="0"/>
              <a:t>Your Name </a:t>
            </a:r>
          </a:p>
          <a:p>
            <a:pPr algn="ctr"/>
            <a:r>
              <a:rPr lang="en-US" sz="4000" dirty="0" smtClean="0"/>
              <a:t>Class Name</a:t>
            </a:r>
            <a:endParaRPr lang="en-US" sz="4000" dirty="0"/>
          </a:p>
        </p:txBody>
      </p:sp>
      <p:pic>
        <p:nvPicPr>
          <p:cNvPr id="8" name="Picture 7" descr="welc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814" y="4706275"/>
            <a:ext cx="6443472" cy="1798320"/>
          </a:xfrm>
          <a:prstGeom prst="rect">
            <a:avLst/>
          </a:prstGeom>
        </p:spPr>
      </p:pic>
      <p:pic>
        <p:nvPicPr>
          <p:cNvPr id="9" name="Picture 8"/>
          <p:cNvPicPr>
            <a:picLocks noChangeAspect="1"/>
          </p:cNvPicPr>
          <p:nvPr/>
        </p:nvPicPr>
        <p:blipFill>
          <a:blip r:embed="rId4"/>
          <a:stretch>
            <a:fillRect/>
          </a:stretch>
        </p:blipFill>
        <p:spPr>
          <a:xfrm>
            <a:off x="555627" y="2312333"/>
            <a:ext cx="2027567" cy="2369471"/>
          </a:xfrm>
          <a:prstGeom prst="rect">
            <a:avLst/>
          </a:prstGeom>
        </p:spPr>
      </p:pic>
      <p:pic>
        <p:nvPicPr>
          <p:cNvPr id="10" name="Picture 9"/>
          <p:cNvPicPr>
            <a:picLocks noChangeAspect="1"/>
          </p:cNvPicPr>
          <p:nvPr/>
        </p:nvPicPr>
        <p:blipFill>
          <a:blip r:embed="rId5"/>
          <a:stretch>
            <a:fillRect/>
          </a:stretch>
        </p:blipFill>
        <p:spPr>
          <a:xfrm>
            <a:off x="5394506" y="2153147"/>
            <a:ext cx="3394125" cy="2511653"/>
          </a:xfrm>
          <a:prstGeom prst="rect">
            <a:avLst/>
          </a:prstGeom>
        </p:spPr>
      </p:pic>
      <p:grpSp>
        <p:nvGrpSpPr>
          <p:cNvPr id="13" name="Group 12"/>
          <p:cNvGrpSpPr/>
          <p:nvPr/>
        </p:nvGrpSpPr>
        <p:grpSpPr>
          <a:xfrm>
            <a:off x="74074" y="4646510"/>
            <a:ext cx="2622650" cy="2173111"/>
            <a:chOff x="1524000" y="4317999"/>
            <a:chExt cx="2622650" cy="2173111"/>
          </a:xfrm>
        </p:grpSpPr>
        <p:pic>
          <p:nvPicPr>
            <p:cNvPr id="14" name="Picture 13"/>
            <p:cNvPicPr>
              <a:picLocks noChangeAspect="1"/>
            </p:cNvPicPr>
            <p:nvPr/>
          </p:nvPicPr>
          <p:blipFill rotWithShape="1">
            <a:blip r:embed="rId6">
              <a:extLst>
                <a:ext uri="{BEBA8EAE-BF5A-486C-A8C5-ECC9F3942E4B}">
                  <a14:imgProps xmlns:a14="http://schemas.microsoft.com/office/drawing/2010/main">
                    <a14:imgLayer r:embed="rId7">
                      <a14:imgEffect>
                        <a14:backgroundRemoval t="4124" b="93814" l="9653" r="89575">
                          <a14:foregroundMark x1="83398" y1="9278" x2="83398" y2="84021"/>
                          <a14:foregroundMark x1="12355" y1="12371" x2="19305" y2="84536"/>
                          <a14:foregroundMark x1="21622" y1="88660" x2="79537" y2="88660"/>
                          <a14:foregroundMark x1="11583" y1="57216" x2="11583" y2="91237"/>
                          <a14:foregroundMark x1="20849" y1="79381" x2="17375" y2="39691"/>
                          <a14:foregroundMark x1="14672" y1="6701" x2="84170" y2="5670"/>
                          <a14:foregroundMark x1="15444" y1="87113" x2="47490" y2="92784"/>
                          <a14:foregroundMark x1="12355" y1="34021" x2="11583" y2="6186"/>
                          <a14:foregroundMark x1="11197" y1="40206" x2="11197" y2="61340"/>
                        </a14:backgroundRemoval>
                      </a14:imgEffect>
                    </a14:imgLayer>
                  </a14:imgProps>
                </a:ext>
              </a:extLst>
            </a:blip>
            <a:srcRect l="14066" t="4938"/>
            <a:stretch/>
          </p:blipFill>
          <p:spPr>
            <a:xfrm>
              <a:off x="1524000" y="4317999"/>
              <a:ext cx="2622650" cy="2173111"/>
            </a:xfrm>
            <a:prstGeom prst="rect">
              <a:avLst/>
            </a:prstGeom>
          </p:spPr>
        </p:pic>
        <p:sp>
          <p:nvSpPr>
            <p:cNvPr id="15" name="Rectangle 14"/>
            <p:cNvSpPr/>
            <p:nvPr/>
          </p:nvSpPr>
          <p:spPr>
            <a:xfrm rot="21380648">
              <a:off x="1749580" y="4570120"/>
              <a:ext cx="1778707" cy="1600438"/>
            </a:xfrm>
            <a:prstGeom prst="rect">
              <a:avLst/>
            </a:prstGeom>
          </p:spPr>
          <p:txBody>
            <a:bodyPr wrap="square">
              <a:spAutoFit/>
            </a:bodyPr>
            <a:lstStyle/>
            <a:p>
              <a:r>
                <a:rPr lang="en-US" sz="1400" dirty="0" smtClean="0"/>
                <a:t>Don’t call it “Open House?” Check out the LAST two slides to see if they suit you better. Delete the slides you wish not to use.   </a:t>
              </a:r>
              <a:endParaRPr lang="en-US" sz="1400" dirty="0"/>
            </a:p>
          </p:txBody>
        </p:sp>
      </p:grpSp>
    </p:spTree>
    <p:extLst>
      <p:ext uri="{BB962C8B-B14F-4D97-AF65-F5344CB8AC3E}">
        <p14:creationId xmlns:p14="http://schemas.microsoft.com/office/powerpoint/2010/main" val="2453877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2167" y="590208"/>
            <a:ext cx="8276167" cy="1549580"/>
          </a:xfrm>
          <a:prstGeom prst="rect">
            <a:avLst/>
          </a:prstGeom>
        </p:spPr>
      </p:pic>
      <p:sp>
        <p:nvSpPr>
          <p:cNvPr id="6" name="TextBox 5"/>
          <p:cNvSpPr txBox="1"/>
          <p:nvPr/>
        </p:nvSpPr>
        <p:spPr>
          <a:xfrm>
            <a:off x="1385399" y="2153147"/>
            <a:ext cx="6320887" cy="1323439"/>
          </a:xfrm>
          <a:prstGeom prst="rect">
            <a:avLst/>
          </a:prstGeom>
          <a:noFill/>
        </p:spPr>
        <p:txBody>
          <a:bodyPr wrap="square" rtlCol="0">
            <a:spAutoFit/>
          </a:bodyPr>
          <a:lstStyle/>
          <a:p>
            <a:pPr algn="ctr"/>
            <a:r>
              <a:rPr lang="en-US" sz="4000" dirty="0" smtClean="0"/>
              <a:t>Your Name </a:t>
            </a:r>
          </a:p>
          <a:p>
            <a:pPr algn="ctr"/>
            <a:r>
              <a:rPr lang="en-US" sz="4000" dirty="0" smtClean="0"/>
              <a:t>Class Name</a:t>
            </a:r>
            <a:endParaRPr lang="en-US" sz="4000" dirty="0"/>
          </a:p>
        </p:txBody>
      </p:sp>
      <p:pic>
        <p:nvPicPr>
          <p:cNvPr id="8" name="Picture 7" descr="welc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814" y="4706275"/>
            <a:ext cx="6443472" cy="1798320"/>
          </a:xfrm>
          <a:prstGeom prst="rect">
            <a:avLst/>
          </a:prstGeom>
        </p:spPr>
      </p:pic>
      <p:pic>
        <p:nvPicPr>
          <p:cNvPr id="9" name="Picture 8"/>
          <p:cNvPicPr>
            <a:picLocks noChangeAspect="1"/>
          </p:cNvPicPr>
          <p:nvPr/>
        </p:nvPicPr>
        <p:blipFill>
          <a:blip r:embed="rId4"/>
          <a:stretch>
            <a:fillRect/>
          </a:stretch>
        </p:blipFill>
        <p:spPr>
          <a:xfrm>
            <a:off x="555627" y="2312333"/>
            <a:ext cx="2027567" cy="2369471"/>
          </a:xfrm>
          <a:prstGeom prst="rect">
            <a:avLst/>
          </a:prstGeom>
        </p:spPr>
      </p:pic>
      <p:pic>
        <p:nvPicPr>
          <p:cNvPr id="10" name="Picture 9"/>
          <p:cNvPicPr>
            <a:picLocks noChangeAspect="1"/>
          </p:cNvPicPr>
          <p:nvPr/>
        </p:nvPicPr>
        <p:blipFill>
          <a:blip r:embed="rId5"/>
          <a:stretch>
            <a:fillRect/>
          </a:stretch>
        </p:blipFill>
        <p:spPr>
          <a:xfrm>
            <a:off x="5394506" y="2153147"/>
            <a:ext cx="3394125" cy="2511653"/>
          </a:xfrm>
          <a:prstGeom prst="rect">
            <a:avLst/>
          </a:prstGeom>
        </p:spPr>
      </p:pic>
      <p:sp>
        <p:nvSpPr>
          <p:cNvPr id="2" name="Rectangle 1"/>
          <p:cNvSpPr/>
          <p:nvPr/>
        </p:nvSpPr>
        <p:spPr>
          <a:xfrm>
            <a:off x="3280621" y="3244334"/>
            <a:ext cx="2582758" cy="369332"/>
          </a:xfrm>
          <a:prstGeom prst="rect">
            <a:avLst/>
          </a:prstGeom>
        </p:spPr>
        <p:txBody>
          <a:bodyPr wrap="none">
            <a:spAutoFit/>
          </a:bodyPr>
          <a:lstStyle/>
          <a:p>
            <a:r>
              <a:rPr lang="en-US" dirty="0"/>
              <a:t>http://</a:t>
            </a:r>
            <a:r>
              <a:rPr lang="en-US" dirty="0" err="1"/>
              <a:t>eepurl.com</a:t>
            </a:r>
            <a:r>
              <a:rPr lang="en-US" dirty="0"/>
              <a:t>/</a:t>
            </a:r>
            <a:r>
              <a:rPr lang="en-US" dirty="0" err="1"/>
              <a:t>bIGIdv</a:t>
            </a:r>
            <a:endParaRPr lang="en-US" dirty="0"/>
          </a:p>
        </p:txBody>
      </p:sp>
    </p:spTree>
    <p:extLst>
      <p:ext uri="{BB962C8B-B14F-4D97-AF65-F5344CB8AC3E}">
        <p14:creationId xmlns:p14="http://schemas.microsoft.com/office/powerpoint/2010/main" val="2667352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40557" y="206745"/>
            <a:ext cx="6223000" cy="1413021"/>
          </a:xfrm>
          <a:prstGeom prst="rect">
            <a:avLst/>
          </a:prstGeom>
        </p:spPr>
      </p:pic>
      <p:sp>
        <p:nvSpPr>
          <p:cNvPr id="15" name="TextBox 14"/>
          <p:cNvSpPr txBox="1"/>
          <p:nvPr/>
        </p:nvSpPr>
        <p:spPr>
          <a:xfrm>
            <a:off x="418171" y="1620335"/>
            <a:ext cx="8485939" cy="8279190"/>
          </a:xfrm>
          <a:prstGeom prst="rect">
            <a:avLst/>
          </a:prstGeom>
          <a:noFill/>
        </p:spPr>
        <p:txBody>
          <a:bodyPr wrap="square" rtlCol="0">
            <a:spAutoFit/>
          </a:bodyPr>
          <a:lstStyle/>
          <a:p>
            <a:pPr marL="285750" indent="-285750">
              <a:buSzPct val="110000"/>
              <a:buFont typeface="Lucida Grande"/>
              <a:buChar char="✏"/>
            </a:pPr>
            <a:r>
              <a:rPr lang="en-US" sz="2800" dirty="0" smtClean="0"/>
              <a:t>I attended </a:t>
            </a:r>
            <a:r>
              <a:rPr lang="en-US" sz="2800" dirty="0" smtClean="0"/>
              <a:t>Western Washington University, Washington State.  </a:t>
            </a:r>
            <a:r>
              <a:rPr lang="en-US" sz="2800" dirty="0" smtClean="0"/>
              <a:t>Finishing my Masters in Special Education (November!!!!)</a:t>
            </a:r>
            <a:endParaRPr lang="en-US" sz="2800" dirty="0" smtClean="0"/>
          </a:p>
          <a:p>
            <a:pPr marL="285750" indent="-285750">
              <a:buSzPct val="110000"/>
              <a:buFont typeface="Lucida Grande"/>
              <a:buChar char="✏"/>
            </a:pPr>
            <a:endParaRPr lang="en-US" sz="2800" dirty="0"/>
          </a:p>
          <a:p>
            <a:pPr marL="285750" indent="-285750">
              <a:buSzPct val="110000"/>
              <a:buFont typeface="Lucida Grande"/>
              <a:buChar char="✏"/>
            </a:pPr>
            <a:r>
              <a:rPr lang="en-US" sz="2800" dirty="0" smtClean="0"/>
              <a:t>I have been teaching for </a:t>
            </a:r>
            <a:r>
              <a:rPr lang="en-US" sz="2800" dirty="0" smtClean="0"/>
              <a:t>8 </a:t>
            </a:r>
            <a:r>
              <a:rPr lang="en-US" sz="2800" dirty="0" smtClean="0"/>
              <a:t>years</a:t>
            </a:r>
          </a:p>
          <a:p>
            <a:pPr>
              <a:buSzPct val="110000"/>
            </a:pPr>
            <a:endParaRPr lang="en-US" sz="2800" dirty="0"/>
          </a:p>
          <a:p>
            <a:pPr marL="285750" indent="-285750">
              <a:buSzPct val="110000"/>
              <a:buFont typeface="Lucida Grande"/>
              <a:buChar char="✏"/>
            </a:pPr>
            <a:r>
              <a:rPr lang="en-US" sz="2800" dirty="0" smtClean="0"/>
              <a:t>I’m from Seattle – GO HUSKIES!!, GO SEAHAWKS!!</a:t>
            </a:r>
            <a:endParaRPr lang="en-US" sz="2800" dirty="0" smtClean="0"/>
          </a:p>
          <a:p>
            <a:pPr>
              <a:buSzPct val="110000"/>
            </a:pPr>
            <a:endParaRPr lang="en-US" sz="2800" dirty="0"/>
          </a:p>
          <a:p>
            <a:pPr marL="285750" indent="-285750">
              <a:buSzPct val="110000"/>
              <a:buFont typeface="Lucida Grande"/>
              <a:buChar char="✏"/>
            </a:pPr>
            <a:r>
              <a:rPr lang="en-US" sz="2800" dirty="0" smtClean="0"/>
              <a:t>Both my boys graduated from LCHS and are now in Seattle going to school and working.</a:t>
            </a:r>
            <a:endParaRPr lang="en-US" sz="2800" dirty="0" smtClean="0"/>
          </a:p>
          <a:p>
            <a:pPr marL="285750" indent="-285750">
              <a:buSzPct val="110000"/>
              <a:buFont typeface="Lucida Grande"/>
              <a:buChar char="✏"/>
            </a:pPr>
            <a:endParaRPr lang="en-US" sz="2800" dirty="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2541534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35289" y="1"/>
            <a:ext cx="5689600" cy="1089742"/>
          </a:xfrm>
          <a:prstGeom prst="rect">
            <a:avLst/>
          </a:prstGeom>
        </p:spPr>
      </p:pic>
      <p:sp>
        <p:nvSpPr>
          <p:cNvPr id="9" name="TextBox 8"/>
          <p:cNvSpPr txBox="1"/>
          <p:nvPr/>
        </p:nvSpPr>
        <p:spPr>
          <a:xfrm>
            <a:off x="745066" y="1022084"/>
            <a:ext cx="7972778" cy="3108543"/>
          </a:xfrm>
          <a:prstGeom prst="rect">
            <a:avLst/>
          </a:prstGeom>
          <a:noFill/>
        </p:spPr>
        <p:txBody>
          <a:bodyPr wrap="square" rtlCol="0">
            <a:spAutoFit/>
          </a:bodyPr>
          <a:lstStyle/>
          <a:p>
            <a:r>
              <a:rPr lang="en-US" sz="2200" dirty="0" smtClean="0"/>
              <a:t>(2 or 3 is a good number to have) </a:t>
            </a:r>
          </a:p>
          <a:p>
            <a:r>
              <a:rPr lang="en-US" sz="2200" dirty="0" smtClean="0"/>
              <a:t>Examples May Include: </a:t>
            </a:r>
          </a:p>
          <a:p>
            <a:pPr marL="285750" indent="-285750">
              <a:buFont typeface="Lucida Grande"/>
              <a:buChar char="⭐"/>
            </a:pPr>
            <a:r>
              <a:rPr lang="en-US" sz="2200" dirty="0" smtClean="0"/>
              <a:t> To Prepare the Students for a higher level of education and promote critical thinking skills/application of scientific study/application of real-life math skills </a:t>
            </a:r>
          </a:p>
          <a:p>
            <a:pPr marL="285750" indent="-285750">
              <a:buFont typeface="Lucida Grande"/>
              <a:buChar char="⭐"/>
            </a:pPr>
            <a:r>
              <a:rPr lang="en-US" sz="2200" dirty="0" smtClean="0"/>
              <a:t> To Develop the Students Understanding of… </a:t>
            </a:r>
          </a:p>
          <a:p>
            <a:pPr marL="285750" indent="-285750">
              <a:buFont typeface="Lucida Grande"/>
              <a:buChar char="⭐"/>
            </a:pPr>
            <a:r>
              <a:rPr lang="en-US" sz="2200" dirty="0"/>
              <a:t> </a:t>
            </a:r>
            <a:r>
              <a:rPr lang="en-US" sz="2200" dirty="0" smtClean="0"/>
              <a:t>To help students gain an appreciation of/for /the scientific world/ American literature/ useful math skills </a:t>
            </a:r>
          </a:p>
          <a:p>
            <a:pPr marL="285750" indent="-285750">
              <a:buFontTx/>
              <a:buChar char="-"/>
            </a:pPr>
            <a:endParaRPr lang="en-US" sz="2000" dirty="0"/>
          </a:p>
        </p:txBody>
      </p:sp>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281291" y="3758882"/>
            <a:ext cx="6635045" cy="957754"/>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651840289"/>
              </p:ext>
            </p:extLst>
          </p:nvPr>
        </p:nvGraphicFramePr>
        <p:xfrm>
          <a:off x="1507066" y="4857747"/>
          <a:ext cx="6096000" cy="1854200"/>
        </p:xfrm>
        <a:graphic>
          <a:graphicData uri="http://schemas.openxmlformats.org/drawingml/2006/table">
            <a:tbl>
              <a:tblPr bandRow="1">
                <a:tableStyleId>{7DF18680-E054-41AD-8BC1-D1AEF772440D}</a:tableStyleId>
              </a:tblPr>
              <a:tblGrid>
                <a:gridCol w="3048000"/>
                <a:gridCol w="3048000"/>
              </a:tblGrid>
              <a:tr h="370840">
                <a:tc>
                  <a:txBody>
                    <a:bodyPr/>
                    <a:lstStyle/>
                    <a:p>
                      <a:pPr algn="ctr"/>
                      <a:r>
                        <a:rPr lang="en-US" dirty="0" smtClean="0"/>
                        <a:t>Unit 1</a:t>
                      </a:r>
                      <a:endParaRPr lang="en-US" dirty="0"/>
                    </a:p>
                  </a:txBody>
                  <a:tcPr/>
                </a:tc>
                <a:tc>
                  <a:txBody>
                    <a:bodyPr/>
                    <a:lstStyle/>
                    <a:p>
                      <a:pPr algn="ctr"/>
                      <a:r>
                        <a:rPr lang="en-US" dirty="0" smtClean="0"/>
                        <a:t>Unit 6</a:t>
                      </a:r>
                      <a:endParaRPr lang="en-US" dirty="0"/>
                    </a:p>
                  </a:txBody>
                  <a:tcPr/>
                </a:tc>
              </a:tr>
              <a:tr h="370840">
                <a:tc>
                  <a:txBody>
                    <a:bodyPr/>
                    <a:lstStyle/>
                    <a:p>
                      <a:pPr algn="ctr"/>
                      <a:r>
                        <a:rPr lang="en-US" dirty="0" smtClean="0"/>
                        <a:t>Unit 2</a:t>
                      </a:r>
                      <a:endParaRPr lang="en-US" dirty="0"/>
                    </a:p>
                  </a:txBody>
                  <a:tcPr/>
                </a:tc>
                <a:tc>
                  <a:txBody>
                    <a:bodyPr/>
                    <a:lstStyle/>
                    <a:p>
                      <a:pPr algn="ctr"/>
                      <a:r>
                        <a:rPr lang="en-US" dirty="0" smtClean="0"/>
                        <a:t>Unit 7</a:t>
                      </a:r>
                      <a:endParaRPr lang="en-US" dirty="0"/>
                    </a:p>
                  </a:txBody>
                  <a:tcPr/>
                </a:tc>
              </a:tr>
              <a:tr h="370840">
                <a:tc>
                  <a:txBody>
                    <a:bodyPr/>
                    <a:lstStyle/>
                    <a:p>
                      <a:pPr algn="ctr"/>
                      <a:r>
                        <a:rPr lang="en-US" dirty="0" smtClean="0"/>
                        <a:t>Unit 3</a:t>
                      </a:r>
                      <a:endParaRPr lang="en-US" dirty="0"/>
                    </a:p>
                  </a:txBody>
                  <a:tcPr/>
                </a:tc>
                <a:tc>
                  <a:txBody>
                    <a:bodyPr/>
                    <a:lstStyle/>
                    <a:p>
                      <a:pPr algn="ctr"/>
                      <a:r>
                        <a:rPr lang="en-US" dirty="0" smtClean="0"/>
                        <a:t>Unit 8</a:t>
                      </a:r>
                      <a:endParaRPr lang="en-US" dirty="0"/>
                    </a:p>
                  </a:txBody>
                  <a:tcPr/>
                </a:tc>
              </a:tr>
              <a:tr h="370840">
                <a:tc>
                  <a:txBody>
                    <a:bodyPr/>
                    <a:lstStyle/>
                    <a:p>
                      <a:pPr algn="ctr"/>
                      <a:r>
                        <a:rPr lang="en-US" dirty="0" smtClean="0"/>
                        <a:t>Unit 4</a:t>
                      </a:r>
                      <a:endParaRPr lang="en-US" dirty="0"/>
                    </a:p>
                  </a:txBody>
                  <a:tcPr/>
                </a:tc>
                <a:tc>
                  <a:txBody>
                    <a:bodyPr/>
                    <a:lstStyle/>
                    <a:p>
                      <a:pPr algn="ctr"/>
                      <a:r>
                        <a:rPr lang="en-US" dirty="0" smtClean="0"/>
                        <a:t>Unit 9</a:t>
                      </a:r>
                      <a:endParaRPr lang="en-US" dirty="0"/>
                    </a:p>
                  </a:txBody>
                  <a:tcPr/>
                </a:tc>
              </a:tr>
              <a:tr h="370840">
                <a:tc>
                  <a:txBody>
                    <a:bodyPr/>
                    <a:lstStyle/>
                    <a:p>
                      <a:pPr algn="ctr"/>
                      <a:r>
                        <a:rPr lang="en-US" dirty="0" smtClean="0"/>
                        <a:t>Unit 5</a:t>
                      </a:r>
                      <a:endParaRPr lang="en-US" dirty="0"/>
                    </a:p>
                  </a:txBody>
                  <a:tcPr/>
                </a:tc>
                <a:tc>
                  <a:txBody>
                    <a:bodyPr/>
                    <a:lstStyle/>
                    <a:p>
                      <a:pPr algn="ctr"/>
                      <a:r>
                        <a:rPr lang="en-US" dirty="0" smtClean="0"/>
                        <a:t>Unit 10 </a:t>
                      </a:r>
                      <a:endParaRPr lang="en-US" dirty="0"/>
                    </a:p>
                  </a:txBody>
                  <a:tcPr/>
                </a:tc>
              </a:tr>
            </a:tbl>
          </a:graphicData>
        </a:graphic>
      </p:graphicFrame>
    </p:spTree>
    <p:extLst>
      <p:ext uri="{BB962C8B-B14F-4D97-AF65-F5344CB8AC3E}">
        <p14:creationId xmlns:p14="http://schemas.microsoft.com/office/powerpoint/2010/main" val="1092710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89" y="939800"/>
            <a:ext cx="8229600" cy="4525963"/>
          </a:xfrm>
        </p:spPr>
        <p:txBody>
          <a:bodyPr>
            <a:normAutofit/>
          </a:bodyPr>
          <a:lstStyle/>
          <a:p>
            <a:pPr>
              <a:buFont typeface="Lucida Grande"/>
              <a:buChar char="⭐"/>
            </a:pPr>
            <a:r>
              <a:rPr lang="en-US" sz="2400" dirty="0" smtClean="0"/>
              <a:t>Students will treat their peers, the faculty and staff, and the classroom equipment with respect, and can expect it in return. </a:t>
            </a:r>
          </a:p>
          <a:p>
            <a:pPr marL="0" indent="0">
              <a:buNone/>
            </a:pPr>
            <a:endParaRPr lang="en-US" sz="1200" dirty="0"/>
          </a:p>
          <a:p>
            <a:pPr marL="0" indent="0">
              <a:buNone/>
            </a:pPr>
            <a:r>
              <a:rPr lang="en-US" sz="2400" dirty="0">
                <a:solidFill>
                  <a:srgbClr val="000000"/>
                </a:solidFill>
                <a:latin typeface="Lucida Grande"/>
                <a:ea typeface="Lucida Grande"/>
                <a:cs typeface="Lucida Grande"/>
              </a:rPr>
              <a:t>⭐</a:t>
            </a:r>
            <a:r>
              <a:rPr lang="en-US" sz="2400" dirty="0" smtClean="0"/>
              <a:t>No electronic use unless notified. </a:t>
            </a:r>
          </a:p>
          <a:p>
            <a:pPr marL="0" indent="0">
              <a:buNone/>
            </a:pPr>
            <a:endParaRPr lang="en-US" sz="1200" dirty="0"/>
          </a:p>
          <a:p>
            <a:pPr marL="0" indent="0">
              <a:buNone/>
            </a:pPr>
            <a:r>
              <a:rPr lang="en-US" sz="2400" i="1" dirty="0" smtClean="0"/>
              <a:t>Come to class on time and prepared in two ways: </a:t>
            </a:r>
          </a:p>
          <a:p>
            <a:pPr>
              <a:buFont typeface="Lucida Grande"/>
              <a:buChar char="⭐"/>
            </a:pPr>
            <a:r>
              <a:rPr lang="en-US" sz="2400" dirty="0"/>
              <a:t>	</a:t>
            </a:r>
            <a:r>
              <a:rPr lang="en-US" sz="2400" dirty="0" smtClean="0"/>
              <a:t> </a:t>
            </a:r>
            <a:r>
              <a:rPr lang="en-US" sz="2400" dirty="0"/>
              <a:t>W</a:t>
            </a:r>
            <a:r>
              <a:rPr lang="en-US" sz="2400" dirty="0" smtClean="0"/>
              <a:t>ith all your materials. Trips to your locker will not be granted on a daily basis. </a:t>
            </a:r>
          </a:p>
          <a:p>
            <a:pPr>
              <a:buFont typeface="Wingdings" charset="2"/>
              <a:buChar char="⭐"/>
            </a:pPr>
            <a:r>
              <a:rPr lang="en-US" sz="2400" dirty="0"/>
              <a:t>	</a:t>
            </a:r>
            <a:r>
              <a:rPr lang="en-US" sz="2400" dirty="0" smtClean="0"/>
              <a:t>Focused and ready to learn: ask questions, keep an organized notebook, try your best. </a:t>
            </a:r>
          </a:p>
          <a:p>
            <a:pPr>
              <a:buFont typeface="Wingdings" charset="2"/>
              <a:buChar char="⭐"/>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pic>
        <p:nvPicPr>
          <p:cNvPr id="7" name="Picture 6"/>
          <p:cNvPicPr>
            <a:picLocks noChangeAspect="1"/>
          </p:cNvPicPr>
          <p:nvPr/>
        </p:nvPicPr>
        <p:blipFill>
          <a:blip r:embed="rId2"/>
          <a:stretch>
            <a:fillRect/>
          </a:stretch>
        </p:blipFill>
        <p:spPr>
          <a:xfrm>
            <a:off x="640644" y="0"/>
            <a:ext cx="7454900" cy="939800"/>
          </a:xfrm>
          <a:prstGeom prst="rect">
            <a:avLst/>
          </a:prstGeom>
        </p:spPr>
      </p:pic>
      <p:pic>
        <p:nvPicPr>
          <p:cNvPr id="8" name="Picture 7"/>
          <p:cNvPicPr>
            <a:picLocks noChangeAspect="1"/>
          </p:cNvPicPr>
          <p:nvPr/>
        </p:nvPicPr>
        <p:blipFill>
          <a:blip r:embed="rId3"/>
          <a:stretch>
            <a:fillRect/>
          </a:stretch>
        </p:blipFill>
        <p:spPr>
          <a:xfrm>
            <a:off x="6370227" y="4798063"/>
            <a:ext cx="2302462" cy="1947048"/>
          </a:xfrm>
          <a:prstGeom prst="rect">
            <a:avLst/>
          </a:prstGeom>
        </p:spPr>
      </p:pic>
    </p:spTree>
    <p:extLst>
      <p:ext uri="{BB962C8B-B14F-4D97-AF65-F5344CB8AC3E}">
        <p14:creationId xmlns:p14="http://schemas.microsoft.com/office/powerpoint/2010/main" val="261005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omic Sans MS" panose="030F0702030302020204" pitchFamily="66" charset="0"/>
              </a:rPr>
              <a:t>Marshmallow Challenge</a:t>
            </a:r>
            <a:endParaRPr lang="en-US"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5724" y="198436"/>
            <a:ext cx="1219202" cy="1219202"/>
          </a:xfrm>
        </p:spPr>
      </p:pic>
    </p:spTree>
    <p:extLst>
      <p:ext uri="{BB962C8B-B14F-4D97-AF65-F5344CB8AC3E}">
        <p14:creationId xmlns:p14="http://schemas.microsoft.com/office/powerpoint/2010/main" val="115296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09700" y="444500"/>
            <a:ext cx="6311900" cy="1130300"/>
          </a:xfrm>
          <a:prstGeom prst="rect">
            <a:avLst/>
          </a:prstGeom>
        </p:spPr>
      </p:pic>
      <p:pic>
        <p:nvPicPr>
          <p:cNvPr id="6" name="Picture 5"/>
          <p:cNvPicPr>
            <a:picLocks noChangeAspect="1"/>
          </p:cNvPicPr>
          <p:nvPr/>
        </p:nvPicPr>
        <p:blipFill>
          <a:blip r:embed="rId3"/>
          <a:stretch>
            <a:fillRect/>
          </a:stretch>
        </p:blipFill>
        <p:spPr>
          <a:xfrm>
            <a:off x="324556" y="1814689"/>
            <a:ext cx="3543300" cy="3797300"/>
          </a:xfrm>
          <a:prstGeom prst="rect">
            <a:avLst/>
          </a:prstGeom>
        </p:spPr>
      </p:pic>
      <p:sp>
        <p:nvSpPr>
          <p:cNvPr id="9" name="TextBox 8"/>
          <p:cNvSpPr txBox="1"/>
          <p:nvPr/>
        </p:nvSpPr>
        <p:spPr>
          <a:xfrm>
            <a:off x="4402667" y="2060222"/>
            <a:ext cx="4120444" cy="2677656"/>
          </a:xfrm>
          <a:prstGeom prst="rect">
            <a:avLst/>
          </a:prstGeom>
          <a:noFill/>
        </p:spPr>
        <p:txBody>
          <a:bodyPr wrap="square" rtlCol="0">
            <a:spAutoFit/>
          </a:bodyPr>
          <a:lstStyle/>
          <a:p>
            <a:r>
              <a:rPr lang="en-US" sz="2400" dirty="0" smtClean="0"/>
              <a:t>Name of Text Book</a:t>
            </a:r>
          </a:p>
          <a:p>
            <a:endParaRPr lang="en-US" sz="2400" dirty="0"/>
          </a:p>
          <a:p>
            <a:r>
              <a:rPr lang="en-US" sz="2400" dirty="0" smtClean="0"/>
              <a:t>Please Make Sure Students Cover Their Text Books. </a:t>
            </a:r>
          </a:p>
          <a:p>
            <a:endParaRPr lang="en-US" sz="2400" dirty="0"/>
          </a:p>
          <a:p>
            <a:r>
              <a:rPr lang="en-US" sz="2400" dirty="0" smtClean="0"/>
              <a:t>Cost to Replace if Lost:</a:t>
            </a:r>
          </a:p>
          <a:p>
            <a:r>
              <a:rPr lang="en-US" sz="2400" dirty="0" smtClean="0"/>
              <a:t>  $ _________ </a:t>
            </a:r>
            <a:endParaRPr lang="en-US" sz="2400" dirty="0"/>
          </a:p>
        </p:txBody>
      </p:sp>
      <p:grpSp>
        <p:nvGrpSpPr>
          <p:cNvPr id="17" name="Group 16"/>
          <p:cNvGrpSpPr/>
          <p:nvPr/>
        </p:nvGrpSpPr>
        <p:grpSpPr>
          <a:xfrm>
            <a:off x="1524000" y="4317999"/>
            <a:ext cx="2622650" cy="2173111"/>
            <a:chOff x="1524000" y="4317999"/>
            <a:chExt cx="2622650" cy="2173111"/>
          </a:xfrm>
        </p:grpSpPr>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4124" b="93814" l="9653" r="89575">
                          <a14:foregroundMark x1="83398" y1="9278" x2="83398" y2="84021"/>
                          <a14:foregroundMark x1="12355" y1="12371" x2="19305" y2="84536"/>
                          <a14:foregroundMark x1="21622" y1="88660" x2="79537" y2="88660"/>
                          <a14:foregroundMark x1="11583" y1="57216" x2="11583" y2="91237"/>
                          <a14:foregroundMark x1="20849" y1="79381" x2="17375" y2="39691"/>
                          <a14:foregroundMark x1="14672" y1="6701" x2="84170" y2="5670"/>
                          <a14:foregroundMark x1="15444" y1="87113" x2="47490" y2="92784"/>
                          <a14:foregroundMark x1="12355" y1="34021" x2="11583" y2="6186"/>
                          <a14:foregroundMark x1="11197" y1="40206" x2="11197" y2="61340"/>
                        </a14:backgroundRemoval>
                      </a14:imgEffect>
                    </a14:imgLayer>
                  </a14:imgProps>
                </a:ext>
              </a:extLst>
            </a:blip>
            <a:srcRect l="14066" t="4938"/>
            <a:stretch/>
          </p:blipFill>
          <p:spPr>
            <a:xfrm>
              <a:off x="1524000" y="4317999"/>
              <a:ext cx="2622650" cy="2173111"/>
            </a:xfrm>
            <a:prstGeom prst="rect">
              <a:avLst/>
            </a:prstGeom>
          </p:spPr>
        </p:pic>
        <p:sp>
          <p:nvSpPr>
            <p:cNvPr id="13" name="Rectangle 12"/>
            <p:cNvSpPr/>
            <p:nvPr/>
          </p:nvSpPr>
          <p:spPr>
            <a:xfrm rot="21380648">
              <a:off x="1749580" y="4570118"/>
              <a:ext cx="1778707" cy="1600438"/>
            </a:xfrm>
            <a:prstGeom prst="rect">
              <a:avLst/>
            </a:prstGeom>
          </p:spPr>
          <p:txBody>
            <a:bodyPr wrap="square">
              <a:spAutoFit/>
            </a:bodyPr>
            <a:lstStyle/>
            <a:p>
              <a:r>
                <a:rPr lang="en-US" sz="1400" dirty="0"/>
                <a:t>Picture of </a:t>
              </a:r>
              <a:r>
                <a:rPr lang="en-US" sz="1200" dirty="0"/>
                <a:t>text</a:t>
              </a:r>
              <a:r>
                <a:rPr lang="en-US" sz="1400" dirty="0"/>
                <a:t> book here (a simple Google search should yield some results that you can copy and paste into this presentation) </a:t>
              </a:r>
            </a:p>
          </p:txBody>
        </p:sp>
      </p:grpSp>
    </p:spTree>
    <p:extLst>
      <p:ext uri="{BB962C8B-B14F-4D97-AF65-F5344CB8AC3E}">
        <p14:creationId xmlns:p14="http://schemas.microsoft.com/office/powerpoint/2010/main" val="1147597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77444" y="127000"/>
            <a:ext cx="4143022" cy="1472433"/>
          </a:xfrm>
          <a:prstGeom prst="rect">
            <a:avLst/>
          </a:prstGeom>
        </p:spPr>
      </p:pic>
      <p:graphicFrame>
        <p:nvGraphicFramePr>
          <p:cNvPr id="11" name="Chart 10"/>
          <p:cNvGraphicFramePr/>
          <p:nvPr>
            <p:extLst>
              <p:ext uri="{D42A27DB-BD31-4B8C-83A1-F6EECF244321}">
                <p14:modId xmlns:p14="http://schemas.microsoft.com/office/powerpoint/2010/main" val="695885970"/>
              </p:ext>
            </p:extLst>
          </p:nvPr>
        </p:nvGraphicFramePr>
        <p:xfrm>
          <a:off x="860779" y="1731407"/>
          <a:ext cx="7789332" cy="4706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6888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smtClean="0"/>
              <a:t>Include your late work policy here.  </a:t>
            </a:r>
            <a:endParaRPr lang="en-US" dirty="0"/>
          </a:p>
        </p:txBody>
      </p:sp>
      <p:pic>
        <p:nvPicPr>
          <p:cNvPr id="7" name="Picture 6"/>
          <p:cNvPicPr>
            <a:picLocks noChangeAspect="1"/>
          </p:cNvPicPr>
          <p:nvPr/>
        </p:nvPicPr>
        <p:blipFill>
          <a:blip r:embed="rId2"/>
          <a:stretch>
            <a:fillRect/>
          </a:stretch>
        </p:blipFill>
        <p:spPr>
          <a:xfrm>
            <a:off x="1295400" y="256822"/>
            <a:ext cx="6540500" cy="1054100"/>
          </a:xfrm>
          <a:prstGeom prst="rect">
            <a:avLst/>
          </a:prstGeom>
        </p:spPr>
      </p:pic>
    </p:spTree>
    <p:extLst>
      <p:ext uri="{BB962C8B-B14F-4D97-AF65-F5344CB8AC3E}">
        <p14:creationId xmlns:p14="http://schemas.microsoft.com/office/powerpoint/2010/main" val="2697854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273" b="98037" l="1455" r="96848">
                        <a14:backgroundMark x1="13091" y1="6095" x2="13091" y2="6095"/>
                        <a14:backgroundMark x1="16242" y1="5992" x2="16242" y2="5992"/>
                        <a14:backgroundMark x1="19394" y1="6198" x2="19394" y2="6198"/>
                        <a14:backgroundMark x1="23879" y1="6715" x2="23879" y2="6715"/>
                        <a14:backgroundMark x1="26545" y1="6715" x2="26545" y2="6715"/>
                        <a14:backgroundMark x1="30788" y1="7128" x2="30788" y2="7128"/>
                        <a14:backgroundMark x1="33818" y1="6612" x2="33818" y2="6612"/>
                        <a14:backgroundMark x1="37939" y1="6818" x2="37939" y2="6818"/>
                        <a14:backgroundMark x1="40848" y1="6715" x2="40848" y2="6715"/>
                        <a14:backgroundMark x1="45091" y1="7025" x2="45091" y2="7025"/>
                        <a14:backgroundMark x1="48606" y1="7335" x2="48606" y2="7335"/>
                        <a14:backgroundMark x1="51758" y1="7025" x2="51758" y2="7025"/>
                        <a14:backgroundMark x1="54909" y1="7335" x2="54909" y2="7335"/>
                        <a14:backgroundMark x1="58545" y1="7231" x2="58545" y2="7231"/>
                        <a14:backgroundMark x1="62424" y1="7335" x2="62424" y2="7335"/>
                        <a14:backgroundMark x1="66061" y1="7955" x2="66061" y2="7955"/>
                        <a14:backgroundMark x1="69455" y1="7335" x2="69455" y2="7335"/>
                        <a14:backgroundMark x1="72848" y1="7748" x2="72848" y2="7748"/>
                        <a14:backgroundMark x1="76485" y1="8264" x2="76485" y2="8264"/>
                        <a14:backgroundMark x1="79515" y1="7851" x2="79515" y2="7851"/>
                        <a14:backgroundMark x1="83394" y1="8368" x2="83394" y2="8368"/>
                        <a14:backgroundMark x1="87152" y1="8368" x2="87152" y2="8368"/>
                        <a14:backgroundMark x1="90545" y1="8368" x2="90545" y2="8368"/>
                        <a14:backgroundMark x1="94424" y1="8161" x2="94424" y2="8161"/>
                      </a14:backgroundRemoval>
                    </a14:imgEffect>
                  </a14:imgLayer>
                </a14:imgProps>
              </a:ext>
            </a:extLst>
          </a:blip>
          <a:stretch>
            <a:fillRect/>
          </a:stretch>
        </p:blipFill>
        <p:spPr>
          <a:xfrm>
            <a:off x="5305797" y="1679221"/>
            <a:ext cx="3623696" cy="5040314"/>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380999" y="1509888"/>
            <a:ext cx="8339667" cy="3434787"/>
          </a:xfrm>
          <a:prstGeom prst="rect">
            <a:avLst/>
          </a:prstGeom>
          <a:noFill/>
        </p:spPr>
        <p:txBody>
          <a:bodyPr wrap="square" rtlCol="0">
            <a:spAutoFit/>
          </a:bodyPr>
          <a:lstStyle/>
          <a:p>
            <a:pPr>
              <a:lnSpc>
                <a:spcPct val="130000"/>
              </a:lnSpc>
            </a:pPr>
            <a:r>
              <a:rPr lang="en-US" sz="2400" dirty="0" smtClean="0"/>
              <a:t>Describe your homework policy. You may want to include why you give homework, as it can be quite a hassle for parents these days. If you have a sound reason for giving homework, parents (and students) will appreciate it more. If you give homework consistently, you might want to have an idea of how much homework parents  should expect their child to have each night (10 minutes, 30 minutes, etc.) </a:t>
            </a:r>
          </a:p>
        </p:txBody>
      </p:sp>
      <p:pic>
        <p:nvPicPr>
          <p:cNvPr id="3" name="Picture 2"/>
          <p:cNvPicPr>
            <a:picLocks noChangeAspect="1"/>
          </p:cNvPicPr>
          <p:nvPr/>
        </p:nvPicPr>
        <p:blipFill rotWithShape="1">
          <a:blip r:embed="rId4"/>
          <a:srcRect t="12764"/>
          <a:stretch/>
        </p:blipFill>
        <p:spPr>
          <a:xfrm>
            <a:off x="2380545" y="338665"/>
            <a:ext cx="4737100" cy="1340556"/>
          </a:xfrm>
          <a:prstGeom prst="rect">
            <a:avLst/>
          </a:prstGeom>
        </p:spPr>
      </p:pic>
      <p:pic>
        <p:nvPicPr>
          <p:cNvPr id="4" name="Picture 3"/>
          <p:cNvPicPr>
            <a:picLocks noChangeAspect="1"/>
          </p:cNvPicPr>
          <p:nvPr/>
        </p:nvPicPr>
        <p:blipFill>
          <a:blip r:embed="rId5"/>
          <a:stretch>
            <a:fillRect/>
          </a:stretch>
        </p:blipFill>
        <p:spPr>
          <a:xfrm>
            <a:off x="7389971" y="3772535"/>
            <a:ext cx="1539522" cy="1384015"/>
          </a:xfrm>
          <a:prstGeom prst="rect">
            <a:avLst/>
          </a:prstGeom>
        </p:spPr>
      </p:pic>
    </p:spTree>
    <p:extLst>
      <p:ext uri="{BB962C8B-B14F-4D97-AF65-F5344CB8AC3E}">
        <p14:creationId xmlns:p14="http://schemas.microsoft.com/office/powerpoint/2010/main" val="2483646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5023</TotalTime>
  <Words>634</Words>
  <Application>Microsoft Office PowerPoint</Application>
  <PresentationFormat>On-screen Show (4:3)</PresentationFormat>
  <Paragraphs>85</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Comic Sans MS</vt:lpstr>
      <vt:lpstr>Lucida Grande</vt:lpstr>
      <vt:lpstr>Wingdings</vt:lpstr>
      <vt:lpstr>Office Theme</vt:lpstr>
      <vt:lpstr>PowerPoint Presentation</vt:lpstr>
      <vt:lpstr>PowerPoint Presentation</vt:lpstr>
      <vt:lpstr>PowerPoint Presentation</vt:lpstr>
      <vt:lpstr>PowerPoint Presentation</vt:lpstr>
      <vt:lpstr>Marshmallow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Biology Roots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NIGHT</dc:title>
  <dc:creator>Vanessa Jason</dc:creator>
  <cp:lastModifiedBy>Laura Deans</cp:lastModifiedBy>
  <cp:revision>43</cp:revision>
  <dcterms:created xsi:type="dcterms:W3CDTF">2015-07-14T23:22:01Z</dcterms:created>
  <dcterms:modified xsi:type="dcterms:W3CDTF">2018-08-19T01:53:40Z</dcterms:modified>
</cp:coreProperties>
</file>